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  <p:sldMasterId id="2147483663" r:id="rId3"/>
  </p:sldMasterIdLst>
  <p:notesMasterIdLst>
    <p:notesMasterId r:id="rId3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9144000" cy="6858000" type="screen4x3"/>
  <p:notesSz cx="6858000" cy="9144000"/>
  <p:embeddedFontLst>
    <p:embeddedFont>
      <p:font typeface="Teko" panose="020B0604020202020204" charset="0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Verdana" panose="020B060403050404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2" d="100"/>
          <a:sy n="72" d="100"/>
        </p:scale>
        <p:origin x="-123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528231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f174e7d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f174e7d4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3f174e7d44_0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15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f174e7d4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f174e7d44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f174e7d44_0_7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f18e6c1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f18e6c12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3f18e6c12f_0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  <p:sp>
        <p:nvSpPr>
          <p:cNvPr id="148" name="Google Shape;148;p6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f198f1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f198f14d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3f198f14d8_0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f198f14d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f198f14d8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3f198f14d8_0_8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f174e7d4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f174e7d44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3f174e7d44_0_17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 rot="5400000">
            <a:off x="4743450" y="2381250"/>
            <a:ext cx="54864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 rot="5400000">
            <a:off x="781050" y="514350"/>
            <a:ext cx="5486400" cy="56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 rot="5400000">
            <a:off x="2514600" y="1524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 b="0" i="0" u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 descr="http://www.infohow.org/wp-content/uploads/2012/11/Bodily-Chemical-Cha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685800"/>
            <a:ext cx="8991600" cy="55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Metabolismo II</a:t>
            </a: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Biología I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/>
              <a:t>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525" y="1027112"/>
            <a:ext cx="760095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3132137" y="4849812"/>
            <a:ext cx="72072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Krebs</a:t>
            </a:r>
            <a:endParaRPr/>
          </a:p>
        </p:txBody>
      </p:sp>
      <p:sp>
        <p:nvSpPr>
          <p:cNvPr id="180" name="Google Shape;180;p26"/>
          <p:cNvSpPr txBox="1"/>
          <p:nvPr/>
        </p:nvSpPr>
        <p:spPr>
          <a:xfrm>
            <a:off x="2627312" y="188912"/>
            <a:ext cx="1728787" cy="646112"/>
          </a:xfrm>
          <a:prstGeom prst="rect">
            <a:avLst/>
          </a:prstGeom>
          <a:solidFill>
            <a:srgbClr val="FFE38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Oxidación completa</a:t>
            </a:r>
            <a:endParaRPr/>
          </a:p>
        </p:txBody>
      </p:sp>
      <p:sp>
        <p:nvSpPr>
          <p:cNvPr id="181" name="Google Shape;181;p26"/>
          <p:cNvSpPr txBox="1"/>
          <p:nvPr/>
        </p:nvSpPr>
        <p:spPr>
          <a:xfrm>
            <a:off x="4787900" y="188912"/>
            <a:ext cx="1655762" cy="646112"/>
          </a:xfrm>
          <a:prstGeom prst="rect">
            <a:avLst/>
          </a:prstGeom>
          <a:solidFill>
            <a:srgbClr val="FFE38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Oxidación incompleta</a:t>
            </a:r>
            <a:endParaRPr/>
          </a:p>
        </p:txBody>
      </p:sp>
      <p:sp>
        <p:nvSpPr>
          <p:cNvPr id="182" name="Google Shape;182;p26"/>
          <p:cNvSpPr txBox="1"/>
          <p:nvPr/>
        </p:nvSpPr>
        <p:spPr>
          <a:xfrm>
            <a:off x="323850" y="279400"/>
            <a:ext cx="165576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Glucosa</a:t>
            </a:r>
            <a:endParaRPr/>
          </a:p>
        </p:txBody>
      </p:sp>
      <p:cxnSp>
        <p:nvCxnSpPr>
          <p:cNvPr id="183" name="Google Shape;183;p26"/>
          <p:cNvCxnSpPr/>
          <p:nvPr/>
        </p:nvCxnSpPr>
        <p:spPr>
          <a:xfrm>
            <a:off x="1763712" y="512762"/>
            <a:ext cx="64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/>
        </p:nvSpPr>
        <p:spPr>
          <a:xfrm>
            <a:off x="1476375" y="765175"/>
            <a:ext cx="6624637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Respiración celular vs ventilación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525" y="571500"/>
            <a:ext cx="760095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252412" y="333375"/>
            <a:ext cx="1871662" cy="400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Glucólisis</a:t>
            </a:r>
            <a:endParaRPr/>
          </a:p>
        </p:txBody>
      </p:sp>
      <p:sp>
        <p:nvSpPr>
          <p:cNvPr id="195" name="Google Shape;195;p28"/>
          <p:cNvSpPr txBox="1"/>
          <p:nvPr/>
        </p:nvSpPr>
        <p:spPr>
          <a:xfrm>
            <a:off x="252412" y="1474787"/>
            <a:ext cx="1655762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citoplasma</a:t>
            </a:r>
            <a:endParaRPr/>
          </a:p>
        </p:txBody>
      </p:sp>
      <p:sp>
        <p:nvSpPr>
          <p:cNvPr id="196" name="Google Shape;196;p28"/>
          <p:cNvSpPr txBox="1"/>
          <p:nvPr/>
        </p:nvSpPr>
        <p:spPr>
          <a:xfrm>
            <a:off x="6804025" y="188912"/>
            <a:ext cx="2160587" cy="1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partir de acá cada reacción ocurre 2 veces por molécula de glucosa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endParaRPr sz="1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Comienza la oxidación (de un aldehído a un ácido)</a:t>
            </a:r>
            <a:endParaRPr/>
          </a:p>
        </p:txBody>
      </p:sp>
      <p:sp>
        <p:nvSpPr>
          <p:cNvPr id="197" name="Google Shape;197;p28"/>
          <p:cNvSpPr txBox="1"/>
          <p:nvPr/>
        </p:nvSpPr>
        <p:spPr>
          <a:xfrm>
            <a:off x="5508625" y="415925"/>
            <a:ext cx="1008062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Muy exergónica</a:t>
            </a:r>
            <a:endParaRPr/>
          </a:p>
        </p:txBody>
      </p:sp>
      <p:cxnSp>
        <p:nvCxnSpPr>
          <p:cNvPr id="198" name="Google Shape;198;p28"/>
          <p:cNvCxnSpPr/>
          <p:nvPr/>
        </p:nvCxnSpPr>
        <p:spPr>
          <a:xfrm rot="5400000">
            <a:off x="5400675" y="944562"/>
            <a:ext cx="431800" cy="215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sp>
        <p:nvSpPr>
          <p:cNvPr id="199" name="Google Shape;199;p28"/>
          <p:cNvSpPr txBox="1"/>
          <p:nvPr/>
        </p:nvSpPr>
        <p:spPr>
          <a:xfrm>
            <a:off x="2411412" y="188912"/>
            <a:ext cx="18732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Inversión de energía</a:t>
            </a:r>
            <a:endParaRPr/>
          </a:p>
        </p:txBody>
      </p:sp>
      <p:sp>
        <p:nvSpPr>
          <p:cNvPr id="200" name="Google Shape;200;p28"/>
          <p:cNvSpPr txBox="1"/>
          <p:nvPr/>
        </p:nvSpPr>
        <p:spPr>
          <a:xfrm>
            <a:off x="4643437" y="200025"/>
            <a:ext cx="18732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Cosecha de energía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7" y="495300"/>
            <a:ext cx="1608137" cy="14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0187" y="608012"/>
            <a:ext cx="1379537" cy="1430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59387" y="2997200"/>
            <a:ext cx="1544637" cy="15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62725" y="4997450"/>
            <a:ext cx="1011237" cy="1360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05325" y="4813300"/>
            <a:ext cx="885825" cy="151923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 txBox="1"/>
          <p:nvPr/>
        </p:nvSpPr>
        <p:spPr>
          <a:xfrm>
            <a:off x="228600" y="74612"/>
            <a:ext cx="935037" cy="369887"/>
          </a:xfrm>
          <a:prstGeom prst="rect">
            <a:avLst/>
          </a:prstGeom>
          <a:solidFill>
            <a:srgbClr val="FAC09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Glucosa</a:t>
            </a:r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 rotWithShape="1">
          <a:blip r:embed="rId8">
            <a:alphaModFix/>
          </a:blip>
          <a:srcRect t="4154" b="4011"/>
          <a:stretch/>
        </p:blipFill>
        <p:spPr>
          <a:xfrm>
            <a:off x="2401887" y="436562"/>
            <a:ext cx="1738312" cy="162401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/>
        </p:nvSpPr>
        <p:spPr>
          <a:xfrm>
            <a:off x="1170125" y="765175"/>
            <a:ext cx="1511400" cy="399900"/>
          </a:xfrm>
          <a:prstGeom prst="rect">
            <a:avLst/>
          </a:prstGeom>
          <a:solidFill>
            <a:srgbClr val="C3D69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eko"/>
              <a:buNone/>
            </a:pPr>
            <a:r>
              <a:rPr lang="en-US" sz="2000" b="1" i="0" u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rPr>
              <a:t>Hexoquinasa</a:t>
            </a:r>
            <a:endParaRPr/>
          </a:p>
        </p:txBody>
      </p:sp>
      <p:grpSp>
        <p:nvGrpSpPr>
          <p:cNvPr id="213" name="Google Shape;213;p29"/>
          <p:cNvGrpSpPr/>
          <p:nvPr/>
        </p:nvGrpSpPr>
        <p:grpSpPr>
          <a:xfrm>
            <a:off x="1304925" y="1358900"/>
            <a:ext cx="1511300" cy="496887"/>
            <a:chOff x="0" y="0"/>
            <a:chExt cx="2147483646" cy="2147483647"/>
          </a:xfrm>
        </p:grpSpPr>
        <p:cxnSp>
          <p:nvCxnSpPr>
            <p:cNvPr id="214" name="Google Shape;214;p29"/>
            <p:cNvCxnSpPr/>
            <p:nvPr/>
          </p:nvCxnSpPr>
          <p:spPr>
            <a:xfrm>
              <a:off x="446640665" y="13722128"/>
              <a:ext cx="1227134074" cy="0"/>
            </a:xfrm>
            <a:prstGeom prst="straightConnector1">
              <a:avLst/>
            </a:prstGeom>
            <a:noFill/>
            <a:ln w="28575" cap="flat" cmpd="sng">
              <a:solidFill>
                <a:srgbClr val="4A7EBB"/>
              </a:solidFill>
              <a:prstDash val="solid"/>
              <a:miter lim="800000"/>
              <a:headEnd type="none" w="med" len="med"/>
              <a:tailEnd type="stealth" w="med" len="med"/>
            </a:ln>
          </p:spPr>
        </p:cxnSp>
        <p:sp>
          <p:nvSpPr>
            <p:cNvPr id="215" name="Google Shape;215;p29"/>
            <p:cNvSpPr/>
            <p:nvPr/>
          </p:nvSpPr>
          <p:spPr>
            <a:xfrm flipH="1">
              <a:off x="430850272" y="0"/>
              <a:ext cx="1055695874" cy="885068389"/>
            </a:xfrm>
            <a:custGeom>
              <a:avLst/>
              <a:gdLst/>
              <a:ahLst/>
              <a:cxnLst/>
              <a:rect l="l" t="t" r="r" b="b"/>
              <a:pathLst>
                <a:path w="10000" h="241663" extrusionOk="0">
                  <a:moveTo>
                    <a:pt x="0" y="241663"/>
                  </a:moveTo>
                  <a:cubicBezTo>
                    <a:pt x="1789" y="-39914"/>
                    <a:pt x="8888" y="-118790"/>
                    <a:pt x="10000" y="241663"/>
                  </a:cubicBezTo>
                </a:path>
              </a:pathLst>
            </a:custGeom>
            <a:noFill/>
            <a:ln w="28575" cap="flat" cmpd="sng">
              <a:solidFill>
                <a:srgbClr val="4A7EB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6" name="Google Shape;216;p29"/>
            <p:cNvSpPr txBox="1"/>
            <p:nvPr/>
          </p:nvSpPr>
          <p:spPr>
            <a:xfrm>
              <a:off x="0" y="765153175"/>
              <a:ext cx="1028452971" cy="13297454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400"/>
                <a:buFont typeface="Verdana"/>
                <a:buNone/>
              </a:pPr>
              <a:r>
                <a:rPr lang="en-US" sz="1400" b="1" i="0" u="none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rPr>
                <a:t>ATP</a:t>
              </a:r>
              <a:endParaRPr/>
            </a:p>
          </p:txBody>
        </p:sp>
        <p:sp>
          <p:nvSpPr>
            <p:cNvPr id="217" name="Google Shape;217;p29"/>
            <p:cNvSpPr txBox="1"/>
            <p:nvPr/>
          </p:nvSpPr>
          <p:spPr>
            <a:xfrm>
              <a:off x="1119030675" y="817738156"/>
              <a:ext cx="1028452971" cy="13297454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Verdana"/>
                <a:buNone/>
              </a:pPr>
              <a:r>
                <a:rPr lang="en-US" sz="1400" b="1" i="0" u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ADP</a:t>
              </a:r>
              <a:endParaRPr/>
            </a:p>
          </p:txBody>
        </p:sp>
      </p:grpSp>
      <p:sp>
        <p:nvSpPr>
          <p:cNvPr id="218" name="Google Shape;218;p29"/>
          <p:cNvSpPr txBox="1"/>
          <p:nvPr/>
        </p:nvSpPr>
        <p:spPr>
          <a:xfrm>
            <a:off x="3744897" y="476250"/>
            <a:ext cx="1511400" cy="646200"/>
          </a:xfrm>
          <a:prstGeom prst="rect">
            <a:avLst/>
          </a:prstGeom>
          <a:solidFill>
            <a:srgbClr val="C3D69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eko"/>
              <a:buNone/>
            </a:pPr>
            <a:r>
              <a:rPr lang="en-US" sz="1800" b="1" i="0" u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rPr>
              <a:t>Fosfohexosa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eko"/>
              <a:buNone/>
            </a:pPr>
            <a:r>
              <a:rPr lang="en-US" sz="1800" b="1" i="0" u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rPr>
              <a:t>isomerasa</a:t>
            </a:r>
            <a:endParaRPr/>
          </a:p>
        </p:txBody>
      </p:sp>
      <p:cxnSp>
        <p:nvCxnSpPr>
          <p:cNvPr id="219" name="Google Shape;219;p29"/>
          <p:cNvCxnSpPr/>
          <p:nvPr/>
        </p:nvCxnSpPr>
        <p:spPr>
          <a:xfrm>
            <a:off x="4284662" y="1412875"/>
            <a:ext cx="863600" cy="0"/>
          </a:xfrm>
          <a:prstGeom prst="straightConnector1">
            <a:avLst/>
          </a:prstGeom>
          <a:noFill/>
          <a:ln w="28575" cap="flat" cmpd="sng">
            <a:solidFill>
              <a:srgbClr val="4A7EBB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cxnSp>
        <p:nvCxnSpPr>
          <p:cNvPr id="220" name="Google Shape;220;p29"/>
          <p:cNvCxnSpPr/>
          <p:nvPr/>
        </p:nvCxnSpPr>
        <p:spPr>
          <a:xfrm rot="5400000">
            <a:off x="5567362" y="2565400"/>
            <a:ext cx="863600" cy="0"/>
          </a:xfrm>
          <a:prstGeom prst="straightConnector1">
            <a:avLst/>
          </a:prstGeom>
          <a:noFill/>
          <a:ln w="28575" cap="flat" cmpd="sng">
            <a:solidFill>
              <a:srgbClr val="4A7EBB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sp>
        <p:nvSpPr>
          <p:cNvPr id="221" name="Google Shape;221;p29"/>
          <p:cNvSpPr/>
          <p:nvPr/>
        </p:nvSpPr>
        <p:spPr>
          <a:xfrm rot="-5400000">
            <a:off x="5754687" y="2403475"/>
            <a:ext cx="742950" cy="203200"/>
          </a:xfrm>
          <a:custGeom>
            <a:avLst/>
            <a:gdLst/>
            <a:ahLst/>
            <a:cxnLst/>
            <a:rect l="l" t="t" r="r" b="b"/>
            <a:pathLst>
              <a:path w="10000" h="241663" extrusionOk="0">
                <a:moveTo>
                  <a:pt x="0" y="241663"/>
                </a:moveTo>
                <a:cubicBezTo>
                  <a:pt x="1789" y="-39914"/>
                  <a:pt x="8888" y="-118790"/>
                  <a:pt x="10000" y="241663"/>
                </a:cubicBezTo>
              </a:path>
            </a:pathLst>
          </a:custGeom>
          <a:noFill/>
          <a:ln w="28575" cap="flat" cmpd="sng">
            <a:solidFill>
              <a:srgbClr val="4A7EB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6227762" y="2038350"/>
            <a:ext cx="7239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Verdana"/>
              <a:buNone/>
            </a:pPr>
            <a:r>
              <a:rPr lang="en-US" sz="1400" b="1" i="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ATP</a:t>
            </a:r>
            <a:endParaRPr/>
          </a:p>
        </p:txBody>
      </p:sp>
      <p:sp>
        <p:nvSpPr>
          <p:cNvPr id="223" name="Google Shape;223;p29"/>
          <p:cNvSpPr txBox="1"/>
          <p:nvPr/>
        </p:nvSpPr>
        <p:spPr>
          <a:xfrm>
            <a:off x="6200775" y="2760662"/>
            <a:ext cx="7239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lang="en-US" sz="1400" b="1" i="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ADP</a:t>
            </a:r>
            <a:endParaRPr/>
          </a:p>
        </p:txBody>
      </p:sp>
      <p:sp>
        <p:nvSpPr>
          <p:cNvPr id="224" name="Google Shape;224;p29"/>
          <p:cNvSpPr txBox="1"/>
          <p:nvPr/>
        </p:nvSpPr>
        <p:spPr>
          <a:xfrm>
            <a:off x="3844423" y="2276475"/>
            <a:ext cx="1951500" cy="369900"/>
          </a:xfrm>
          <a:prstGeom prst="rect">
            <a:avLst/>
          </a:prstGeom>
          <a:solidFill>
            <a:srgbClr val="C3D69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eko"/>
              <a:buNone/>
            </a:pPr>
            <a:r>
              <a:rPr lang="en-US" sz="1800" b="1" i="0" u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rPr>
              <a:t>Fosfofructoquinasa</a:t>
            </a:r>
            <a:endParaRPr/>
          </a:p>
        </p:txBody>
      </p:sp>
      <p:sp>
        <p:nvSpPr>
          <p:cNvPr id="225" name="Google Shape;225;p29"/>
          <p:cNvSpPr txBox="1"/>
          <p:nvPr/>
        </p:nvSpPr>
        <p:spPr>
          <a:xfrm>
            <a:off x="2700337" y="61912"/>
            <a:ext cx="1228725" cy="368300"/>
          </a:xfrm>
          <a:prstGeom prst="rect">
            <a:avLst/>
          </a:prstGeom>
          <a:solidFill>
            <a:srgbClr val="FAC09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Glucosa 6P</a:t>
            </a:r>
            <a:endParaRPr/>
          </a:p>
        </p:txBody>
      </p:sp>
      <p:sp>
        <p:nvSpPr>
          <p:cNvPr id="226" name="Google Shape;226;p29"/>
          <p:cNvSpPr txBox="1"/>
          <p:nvPr/>
        </p:nvSpPr>
        <p:spPr>
          <a:xfrm>
            <a:off x="5359400" y="63500"/>
            <a:ext cx="1292225" cy="369887"/>
          </a:xfrm>
          <a:prstGeom prst="rect">
            <a:avLst/>
          </a:prstGeom>
          <a:solidFill>
            <a:srgbClr val="FAC09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Fructosa 6P</a:t>
            </a:r>
            <a:endParaRPr/>
          </a:p>
        </p:txBody>
      </p:sp>
      <p:sp>
        <p:nvSpPr>
          <p:cNvPr id="227" name="Google Shape;227;p29"/>
          <p:cNvSpPr txBox="1"/>
          <p:nvPr/>
        </p:nvSpPr>
        <p:spPr>
          <a:xfrm>
            <a:off x="6981825" y="3430587"/>
            <a:ext cx="1511300" cy="646112"/>
          </a:xfrm>
          <a:prstGeom prst="rect">
            <a:avLst/>
          </a:prstGeom>
          <a:solidFill>
            <a:srgbClr val="FAC09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Fructosa 1,6-bifosfato</a:t>
            </a:r>
            <a:endParaRPr/>
          </a:p>
        </p:txBody>
      </p:sp>
      <p:grpSp>
        <p:nvGrpSpPr>
          <p:cNvPr id="228" name="Google Shape;228;p29"/>
          <p:cNvGrpSpPr/>
          <p:nvPr/>
        </p:nvGrpSpPr>
        <p:grpSpPr>
          <a:xfrm>
            <a:off x="5529262" y="4365625"/>
            <a:ext cx="1004887" cy="1054100"/>
            <a:chOff x="0" y="0"/>
            <a:chExt cx="2147483647" cy="2147483647"/>
          </a:xfrm>
        </p:grpSpPr>
        <p:cxnSp>
          <p:nvCxnSpPr>
            <p:cNvPr id="229" name="Google Shape;229;p29"/>
            <p:cNvCxnSpPr/>
            <p:nvPr/>
          </p:nvCxnSpPr>
          <p:spPr>
            <a:xfrm flipH="1">
              <a:off x="0" y="1342178225"/>
              <a:ext cx="1058476510" cy="805305421"/>
            </a:xfrm>
            <a:prstGeom prst="straightConnector1">
              <a:avLst/>
            </a:prstGeom>
            <a:noFill/>
            <a:ln w="28575" cap="flat" cmpd="sng">
              <a:solidFill>
                <a:srgbClr val="4A7EBB"/>
              </a:solidFill>
              <a:prstDash val="solid"/>
              <a:miter lim="800000"/>
              <a:headEnd type="none" w="med" len="med"/>
              <a:tailEnd type="stealth" w="med" len="med"/>
            </a:ln>
          </p:spPr>
        </p:cxnSp>
        <p:cxnSp>
          <p:nvCxnSpPr>
            <p:cNvPr id="230" name="Google Shape;230;p29"/>
            <p:cNvCxnSpPr/>
            <p:nvPr/>
          </p:nvCxnSpPr>
          <p:spPr>
            <a:xfrm>
              <a:off x="1089007136" y="1342178225"/>
              <a:ext cx="1058476510" cy="805305421"/>
            </a:xfrm>
            <a:prstGeom prst="straightConnector1">
              <a:avLst/>
            </a:prstGeom>
            <a:noFill/>
            <a:ln w="28575" cap="flat" cmpd="sng">
              <a:solidFill>
                <a:srgbClr val="4A7EBB"/>
              </a:solidFill>
              <a:prstDash val="solid"/>
              <a:miter lim="800000"/>
              <a:headEnd type="none" w="med" len="med"/>
              <a:tailEnd type="stealth" w="med" len="med"/>
            </a:ln>
          </p:spPr>
        </p:cxnSp>
        <p:cxnSp>
          <p:nvCxnSpPr>
            <p:cNvPr id="231" name="Google Shape;231;p29"/>
            <p:cNvCxnSpPr/>
            <p:nvPr/>
          </p:nvCxnSpPr>
          <p:spPr>
            <a:xfrm flipH="1">
              <a:off x="1078831449" y="0"/>
              <a:ext cx="10175686" cy="1390689054"/>
            </a:xfrm>
            <a:prstGeom prst="straightConnector1">
              <a:avLst/>
            </a:prstGeom>
            <a:noFill/>
            <a:ln w="28575" cap="flat" cmpd="sng">
              <a:solidFill>
                <a:srgbClr val="4A7EBB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232" name="Google Shape;232;p29"/>
          <p:cNvSpPr txBox="1"/>
          <p:nvPr/>
        </p:nvSpPr>
        <p:spPr>
          <a:xfrm>
            <a:off x="5110146" y="4627550"/>
            <a:ext cx="1117500" cy="369900"/>
          </a:xfrm>
          <a:prstGeom prst="rect">
            <a:avLst/>
          </a:prstGeom>
          <a:solidFill>
            <a:srgbClr val="C3D69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eko"/>
              <a:buNone/>
            </a:pPr>
            <a:r>
              <a:rPr lang="en-US" sz="1800" b="1" i="0" u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rPr>
              <a:t>Aldolasa</a:t>
            </a:r>
            <a:endParaRPr/>
          </a:p>
        </p:txBody>
      </p:sp>
      <p:sp>
        <p:nvSpPr>
          <p:cNvPr id="233" name="Google Shape;233;p29"/>
          <p:cNvSpPr txBox="1"/>
          <p:nvPr/>
        </p:nvSpPr>
        <p:spPr>
          <a:xfrm>
            <a:off x="7164387" y="6092825"/>
            <a:ext cx="1863725" cy="646112"/>
          </a:xfrm>
          <a:prstGeom prst="rect">
            <a:avLst/>
          </a:prstGeom>
          <a:solidFill>
            <a:srgbClr val="FAC09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Dihidroxiacetona fosfato</a:t>
            </a:r>
            <a:endParaRPr/>
          </a:p>
        </p:txBody>
      </p:sp>
      <p:sp>
        <p:nvSpPr>
          <p:cNvPr id="234" name="Google Shape;234;p29"/>
          <p:cNvSpPr txBox="1"/>
          <p:nvPr/>
        </p:nvSpPr>
        <p:spPr>
          <a:xfrm>
            <a:off x="2997200" y="6040437"/>
            <a:ext cx="1863725" cy="646112"/>
          </a:xfrm>
          <a:prstGeom prst="rect">
            <a:avLst/>
          </a:prstGeom>
          <a:solidFill>
            <a:srgbClr val="FAC09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Gliceraldehído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3-fosfato</a:t>
            </a:r>
            <a:endParaRPr/>
          </a:p>
        </p:txBody>
      </p:sp>
      <p:cxnSp>
        <p:nvCxnSpPr>
          <p:cNvPr id="235" name="Google Shape;235;p29"/>
          <p:cNvCxnSpPr/>
          <p:nvPr/>
        </p:nvCxnSpPr>
        <p:spPr>
          <a:xfrm>
            <a:off x="5567362" y="5876925"/>
            <a:ext cx="863600" cy="0"/>
          </a:xfrm>
          <a:prstGeom prst="straightConnector1">
            <a:avLst/>
          </a:prstGeom>
          <a:noFill/>
          <a:ln w="28575" cap="flat" cmpd="sng">
            <a:solidFill>
              <a:srgbClr val="4A7EBB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cxnSp>
        <p:nvCxnSpPr>
          <p:cNvPr id="236" name="Google Shape;236;p29"/>
          <p:cNvCxnSpPr/>
          <p:nvPr/>
        </p:nvCxnSpPr>
        <p:spPr>
          <a:xfrm rot="10800000">
            <a:off x="5546725" y="5978525"/>
            <a:ext cx="863600" cy="0"/>
          </a:xfrm>
          <a:prstGeom prst="straightConnector1">
            <a:avLst/>
          </a:prstGeom>
          <a:noFill/>
          <a:ln w="28575" cap="flat" cmpd="sng">
            <a:solidFill>
              <a:srgbClr val="4A7EBB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sp>
        <p:nvSpPr>
          <p:cNvPr id="237" name="Google Shape;237;p29"/>
          <p:cNvSpPr txBox="1"/>
          <p:nvPr/>
        </p:nvSpPr>
        <p:spPr>
          <a:xfrm>
            <a:off x="5314950" y="6173775"/>
            <a:ext cx="1228800" cy="368400"/>
          </a:xfrm>
          <a:prstGeom prst="rect">
            <a:avLst/>
          </a:prstGeom>
          <a:solidFill>
            <a:srgbClr val="C3D69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eko"/>
              <a:buNone/>
            </a:pPr>
            <a:r>
              <a:rPr lang="en-US" sz="1800" b="1" i="0" u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rPr>
              <a:t>Isomerasa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287" y="1466850"/>
            <a:ext cx="885825" cy="151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1975" y="1279525"/>
            <a:ext cx="965200" cy="1731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23187" y="1549400"/>
            <a:ext cx="1243012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65787" y="1244600"/>
            <a:ext cx="1035050" cy="1458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58087" y="3730625"/>
            <a:ext cx="1409700" cy="1119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45025" y="3746500"/>
            <a:ext cx="1152525" cy="102711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0"/>
          <p:cNvSpPr txBox="1"/>
          <p:nvPr/>
        </p:nvSpPr>
        <p:spPr>
          <a:xfrm>
            <a:off x="1114425" y="2316150"/>
            <a:ext cx="1863600" cy="708000"/>
          </a:xfrm>
          <a:prstGeom prst="rect">
            <a:avLst/>
          </a:prstGeom>
          <a:solidFill>
            <a:srgbClr val="C3D69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eko"/>
              <a:buNone/>
            </a:pPr>
            <a:r>
              <a:rPr lang="en-US" sz="2000" b="1" i="0" u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rPr>
              <a:t>Triosa fosfato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eko"/>
              <a:buNone/>
            </a:pPr>
            <a:r>
              <a:rPr lang="en-US" sz="2000" b="1" i="0" u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rPr>
              <a:t>deshidrogenasa</a:t>
            </a:r>
            <a:endParaRPr/>
          </a:p>
        </p:txBody>
      </p:sp>
      <p:cxnSp>
        <p:nvCxnSpPr>
          <p:cNvPr id="249" name="Google Shape;249;p30"/>
          <p:cNvCxnSpPr/>
          <p:nvPr/>
        </p:nvCxnSpPr>
        <p:spPr>
          <a:xfrm>
            <a:off x="1422400" y="2144712"/>
            <a:ext cx="1133475" cy="19050"/>
          </a:xfrm>
          <a:prstGeom prst="straightConnector1">
            <a:avLst/>
          </a:prstGeom>
          <a:noFill/>
          <a:ln w="28575" cap="flat" cmpd="sng">
            <a:solidFill>
              <a:srgbClr val="4A7EBB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sp>
        <p:nvSpPr>
          <p:cNvPr id="250" name="Google Shape;250;p30"/>
          <p:cNvSpPr/>
          <p:nvPr/>
        </p:nvSpPr>
        <p:spPr>
          <a:xfrm rot="10800000">
            <a:off x="1476375" y="1970087"/>
            <a:ext cx="965200" cy="176212"/>
          </a:xfrm>
          <a:custGeom>
            <a:avLst/>
            <a:gdLst/>
            <a:ahLst/>
            <a:cxnLst/>
            <a:rect l="l" t="t" r="r" b="b"/>
            <a:pathLst>
              <a:path w="10000" h="241663" extrusionOk="0">
                <a:moveTo>
                  <a:pt x="0" y="241663"/>
                </a:moveTo>
                <a:cubicBezTo>
                  <a:pt x="1789" y="-39914"/>
                  <a:pt x="8888" y="-118790"/>
                  <a:pt x="10000" y="241663"/>
                </a:cubicBezTo>
              </a:path>
            </a:pathLst>
          </a:custGeom>
          <a:noFill/>
          <a:ln w="28575" cap="flat" cmpd="sng">
            <a:solidFill>
              <a:srgbClr val="4A7EB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30"/>
          <p:cNvSpPr txBox="1"/>
          <p:nvPr/>
        </p:nvSpPr>
        <p:spPr>
          <a:xfrm>
            <a:off x="1060450" y="1671637"/>
            <a:ext cx="723900" cy="306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lang="en-US" sz="1400" b="1" i="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2Pi</a:t>
            </a:r>
            <a:endParaRPr/>
          </a:p>
        </p:txBody>
      </p:sp>
      <p:sp>
        <p:nvSpPr>
          <p:cNvPr id="252" name="Google Shape;252;p30"/>
          <p:cNvSpPr txBox="1"/>
          <p:nvPr/>
        </p:nvSpPr>
        <p:spPr>
          <a:xfrm>
            <a:off x="2039937" y="1609725"/>
            <a:ext cx="1187450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Verdana"/>
              <a:buNone/>
            </a:pPr>
            <a:r>
              <a:rPr lang="en-US" sz="1400" b="1" i="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2NADH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Verdana"/>
              <a:buNone/>
            </a:pPr>
            <a:r>
              <a:rPr lang="en-US" sz="1400" b="1" i="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H</a:t>
            </a:r>
            <a:r>
              <a:rPr lang="en-US" sz="1400" b="1" i="0" u="none" baseline="300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+</a:t>
            </a:r>
            <a:endParaRPr/>
          </a:p>
        </p:txBody>
      </p:sp>
      <p:sp>
        <p:nvSpPr>
          <p:cNvPr id="253" name="Google Shape;253;p30"/>
          <p:cNvSpPr txBox="1"/>
          <p:nvPr/>
        </p:nvSpPr>
        <p:spPr>
          <a:xfrm>
            <a:off x="3998898" y="1277925"/>
            <a:ext cx="1542600" cy="646200"/>
          </a:xfrm>
          <a:prstGeom prst="rect">
            <a:avLst/>
          </a:prstGeom>
          <a:solidFill>
            <a:srgbClr val="C3D69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eko"/>
              <a:buNone/>
            </a:pPr>
            <a:r>
              <a:rPr lang="en-US" sz="1800" b="1" i="0" u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rPr>
              <a:t>Fosfoglicerato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eko"/>
              <a:buNone/>
            </a:pPr>
            <a:r>
              <a:rPr lang="en-US" sz="1800" b="1" i="0" u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rPr>
              <a:t>quinasa</a:t>
            </a:r>
            <a:endParaRPr/>
          </a:p>
        </p:txBody>
      </p:sp>
      <p:cxnSp>
        <p:nvCxnSpPr>
          <p:cNvPr id="254" name="Google Shape;254;p30"/>
          <p:cNvCxnSpPr/>
          <p:nvPr/>
        </p:nvCxnSpPr>
        <p:spPr>
          <a:xfrm>
            <a:off x="4284662" y="2152650"/>
            <a:ext cx="863600" cy="0"/>
          </a:xfrm>
          <a:prstGeom prst="straightConnector1">
            <a:avLst/>
          </a:prstGeom>
          <a:noFill/>
          <a:ln w="28575" cap="flat" cmpd="sng">
            <a:solidFill>
              <a:srgbClr val="4A7EBB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sp>
        <p:nvSpPr>
          <p:cNvPr id="255" name="Google Shape;255;p30"/>
          <p:cNvSpPr txBox="1"/>
          <p:nvPr/>
        </p:nvSpPr>
        <p:spPr>
          <a:xfrm>
            <a:off x="4859337" y="2332037"/>
            <a:ext cx="7239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Verdana"/>
              <a:buNone/>
            </a:pPr>
            <a:r>
              <a:rPr lang="en-US" sz="1400" b="1" i="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2ATP</a:t>
            </a:r>
            <a:endParaRPr/>
          </a:p>
        </p:txBody>
      </p:sp>
      <p:sp>
        <p:nvSpPr>
          <p:cNvPr id="256" name="Google Shape;256;p30"/>
          <p:cNvSpPr txBox="1"/>
          <p:nvPr/>
        </p:nvSpPr>
        <p:spPr>
          <a:xfrm>
            <a:off x="4037012" y="2332037"/>
            <a:ext cx="82232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lang="en-US" sz="1400" b="1" i="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2ADP</a:t>
            </a:r>
            <a:endParaRPr/>
          </a:p>
        </p:txBody>
      </p:sp>
      <p:sp>
        <p:nvSpPr>
          <p:cNvPr id="257" name="Google Shape;257;p30"/>
          <p:cNvSpPr txBox="1"/>
          <p:nvPr/>
        </p:nvSpPr>
        <p:spPr>
          <a:xfrm>
            <a:off x="6181725" y="1279525"/>
            <a:ext cx="1943100" cy="369900"/>
          </a:xfrm>
          <a:prstGeom prst="rect">
            <a:avLst/>
          </a:prstGeom>
          <a:solidFill>
            <a:srgbClr val="C3D69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eko"/>
              <a:buNone/>
            </a:pPr>
            <a:r>
              <a:rPr lang="en-US" sz="1800" b="1" i="0" u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rPr>
              <a:t>fosfogliceromutasa</a:t>
            </a:r>
            <a:endParaRPr/>
          </a:p>
        </p:txBody>
      </p:sp>
      <p:sp>
        <p:nvSpPr>
          <p:cNvPr id="258" name="Google Shape;258;p30"/>
          <p:cNvSpPr txBox="1"/>
          <p:nvPr/>
        </p:nvSpPr>
        <p:spPr>
          <a:xfrm>
            <a:off x="47625" y="549275"/>
            <a:ext cx="1863725" cy="646112"/>
          </a:xfrm>
          <a:prstGeom prst="rect">
            <a:avLst/>
          </a:prstGeom>
          <a:solidFill>
            <a:srgbClr val="FAC09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Gliceraldehído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3-fosfato</a:t>
            </a:r>
            <a:endParaRPr/>
          </a:p>
        </p:txBody>
      </p:sp>
      <p:sp>
        <p:nvSpPr>
          <p:cNvPr id="259" name="Google Shape;259;p30"/>
          <p:cNvSpPr/>
          <p:nvPr/>
        </p:nvSpPr>
        <p:spPr>
          <a:xfrm rot="10800000">
            <a:off x="1863725" y="1955800"/>
            <a:ext cx="203200" cy="190500"/>
          </a:xfrm>
          <a:custGeom>
            <a:avLst/>
            <a:gdLst/>
            <a:ahLst/>
            <a:cxnLst/>
            <a:rect l="l" t="t" r="r" b="b"/>
            <a:pathLst>
              <a:path w="8230" h="9470" extrusionOk="0">
                <a:moveTo>
                  <a:pt x="6" y="553"/>
                </a:moveTo>
                <a:cubicBezTo>
                  <a:pt x="-205" y="610"/>
                  <a:pt x="6255" y="-3418"/>
                  <a:pt x="8230" y="9470"/>
                </a:cubicBezTo>
              </a:path>
            </a:pathLst>
          </a:custGeom>
          <a:noFill/>
          <a:ln w="28575" cap="flat" cmpd="sng">
            <a:solidFill>
              <a:srgbClr val="4A7EB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1481137" y="1647825"/>
            <a:ext cx="98742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lang="en-US" sz="1400" b="1" i="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2NAD</a:t>
            </a:r>
            <a:r>
              <a:rPr lang="en-US" sz="1400" b="1" i="0" u="none" baseline="30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+</a:t>
            </a:r>
            <a:endParaRPr/>
          </a:p>
        </p:txBody>
      </p:sp>
      <p:sp>
        <p:nvSpPr>
          <p:cNvPr id="261" name="Google Shape;261;p30"/>
          <p:cNvSpPr txBox="1"/>
          <p:nvPr/>
        </p:nvSpPr>
        <p:spPr>
          <a:xfrm>
            <a:off x="-396875" y="2055812"/>
            <a:ext cx="1187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lang="en-US" sz="1400" b="1" i="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 x</a:t>
            </a:r>
            <a:endParaRPr/>
          </a:p>
        </p:txBody>
      </p:sp>
      <p:sp>
        <p:nvSpPr>
          <p:cNvPr id="262" name="Google Shape;262;p30"/>
          <p:cNvSpPr txBox="1"/>
          <p:nvPr/>
        </p:nvSpPr>
        <p:spPr>
          <a:xfrm>
            <a:off x="2330450" y="687387"/>
            <a:ext cx="2160587" cy="369887"/>
          </a:xfrm>
          <a:prstGeom prst="rect">
            <a:avLst/>
          </a:prstGeom>
          <a:solidFill>
            <a:srgbClr val="FAC09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1,3-bifosfoglicerato</a:t>
            </a:r>
            <a:endParaRPr/>
          </a:p>
        </p:txBody>
      </p:sp>
      <p:sp>
        <p:nvSpPr>
          <p:cNvPr id="263" name="Google Shape;263;p30"/>
          <p:cNvSpPr/>
          <p:nvPr/>
        </p:nvSpPr>
        <p:spPr>
          <a:xfrm flipH="1">
            <a:off x="4344987" y="2171700"/>
            <a:ext cx="742950" cy="204787"/>
          </a:xfrm>
          <a:custGeom>
            <a:avLst/>
            <a:gdLst/>
            <a:ahLst/>
            <a:cxnLst/>
            <a:rect l="l" t="t" r="r" b="b"/>
            <a:pathLst>
              <a:path w="10000" h="241663" extrusionOk="0">
                <a:moveTo>
                  <a:pt x="0" y="241663"/>
                </a:moveTo>
                <a:cubicBezTo>
                  <a:pt x="1789" y="-39914"/>
                  <a:pt x="8888" y="-118790"/>
                  <a:pt x="10000" y="241663"/>
                </a:cubicBezTo>
              </a:path>
            </a:pathLst>
          </a:custGeom>
          <a:noFill/>
          <a:ln w="28575" cap="flat" cmpd="sng">
            <a:solidFill>
              <a:srgbClr val="4A7EB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30"/>
          <p:cNvSpPr txBox="1"/>
          <p:nvPr/>
        </p:nvSpPr>
        <p:spPr>
          <a:xfrm>
            <a:off x="2520950" y="1978025"/>
            <a:ext cx="1187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lang="en-US" sz="1400" b="1" i="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 x</a:t>
            </a:r>
            <a:endParaRPr/>
          </a:p>
        </p:txBody>
      </p:sp>
      <p:sp>
        <p:nvSpPr>
          <p:cNvPr id="265" name="Google Shape;265;p30"/>
          <p:cNvSpPr txBox="1"/>
          <p:nvPr/>
        </p:nvSpPr>
        <p:spPr>
          <a:xfrm>
            <a:off x="4859337" y="703262"/>
            <a:ext cx="2160587" cy="369887"/>
          </a:xfrm>
          <a:prstGeom prst="rect">
            <a:avLst/>
          </a:prstGeom>
          <a:solidFill>
            <a:srgbClr val="FAC09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3-fosfoglicerato</a:t>
            </a:r>
            <a:endParaRPr/>
          </a:p>
        </p:txBody>
      </p:sp>
      <p:sp>
        <p:nvSpPr>
          <p:cNvPr id="266" name="Google Shape;266;p30"/>
          <p:cNvSpPr txBox="1"/>
          <p:nvPr/>
        </p:nvSpPr>
        <p:spPr>
          <a:xfrm>
            <a:off x="7264400" y="687387"/>
            <a:ext cx="2160587" cy="369887"/>
          </a:xfrm>
          <a:prstGeom prst="rect">
            <a:avLst/>
          </a:prstGeom>
          <a:solidFill>
            <a:srgbClr val="FAC09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2-fosfoglicerato</a:t>
            </a:r>
            <a:endParaRPr/>
          </a:p>
        </p:txBody>
      </p:sp>
      <p:cxnSp>
        <p:nvCxnSpPr>
          <p:cNvPr id="267" name="Google Shape;267;p30"/>
          <p:cNvCxnSpPr/>
          <p:nvPr/>
        </p:nvCxnSpPr>
        <p:spPr>
          <a:xfrm>
            <a:off x="6753225" y="2062162"/>
            <a:ext cx="863600" cy="0"/>
          </a:xfrm>
          <a:prstGeom prst="straightConnector1">
            <a:avLst/>
          </a:prstGeom>
          <a:noFill/>
          <a:ln w="28575" cap="flat" cmpd="sng">
            <a:solidFill>
              <a:srgbClr val="4A7EBB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sp>
        <p:nvSpPr>
          <p:cNvPr id="268" name="Google Shape;268;p30"/>
          <p:cNvSpPr/>
          <p:nvPr/>
        </p:nvSpPr>
        <p:spPr>
          <a:xfrm rot="-5400000">
            <a:off x="8205787" y="3255962"/>
            <a:ext cx="352425" cy="225425"/>
          </a:xfrm>
          <a:custGeom>
            <a:avLst/>
            <a:gdLst/>
            <a:ahLst/>
            <a:cxnLst/>
            <a:rect l="l" t="t" r="r" b="b"/>
            <a:pathLst>
              <a:path w="4743" h="266250" extrusionOk="0">
                <a:moveTo>
                  <a:pt x="0" y="266250"/>
                </a:moveTo>
                <a:cubicBezTo>
                  <a:pt x="542" y="221875"/>
                  <a:pt x="2576" y="55469"/>
                  <a:pt x="3254" y="0"/>
                </a:cubicBezTo>
                <a:lnTo>
                  <a:pt x="4743" y="7175"/>
                </a:lnTo>
              </a:path>
            </a:pathLst>
          </a:custGeom>
          <a:noFill/>
          <a:ln w="28575" cap="flat" cmpd="sng">
            <a:solidFill>
              <a:srgbClr val="4A7EB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30"/>
          <p:cNvSpPr txBox="1"/>
          <p:nvPr/>
        </p:nvSpPr>
        <p:spPr>
          <a:xfrm>
            <a:off x="8491537" y="3438525"/>
            <a:ext cx="82232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lang="en-US" sz="1400" b="1" i="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2H</a:t>
            </a:r>
            <a:r>
              <a:rPr lang="en-US" sz="1400" b="1" i="0" u="none" baseline="-25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US" sz="1400" b="1" i="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O</a:t>
            </a:r>
            <a:endParaRPr/>
          </a:p>
        </p:txBody>
      </p:sp>
      <p:cxnSp>
        <p:nvCxnSpPr>
          <p:cNvPr id="270" name="Google Shape;270;p30"/>
          <p:cNvCxnSpPr/>
          <p:nvPr/>
        </p:nvCxnSpPr>
        <p:spPr>
          <a:xfrm rot="5400000">
            <a:off x="7836693" y="3367881"/>
            <a:ext cx="865187" cy="0"/>
          </a:xfrm>
          <a:prstGeom prst="straightConnector1">
            <a:avLst/>
          </a:prstGeom>
          <a:noFill/>
          <a:ln w="28575" cap="flat" cmpd="sng">
            <a:solidFill>
              <a:srgbClr val="4A7EBB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sp>
        <p:nvSpPr>
          <p:cNvPr id="271" name="Google Shape;271;p30"/>
          <p:cNvSpPr txBox="1"/>
          <p:nvPr/>
        </p:nvSpPr>
        <p:spPr>
          <a:xfrm>
            <a:off x="7292975" y="3070225"/>
            <a:ext cx="965100" cy="368400"/>
          </a:xfrm>
          <a:prstGeom prst="rect">
            <a:avLst/>
          </a:prstGeom>
          <a:solidFill>
            <a:srgbClr val="C3D69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eko"/>
              <a:buNone/>
            </a:pPr>
            <a:r>
              <a:rPr lang="en-US" sz="1800" b="1" i="0" u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rPr>
              <a:t>Enolasa</a:t>
            </a:r>
            <a:endParaRPr/>
          </a:p>
        </p:txBody>
      </p:sp>
      <p:sp>
        <p:nvSpPr>
          <p:cNvPr id="272" name="Google Shape;272;p30"/>
          <p:cNvSpPr txBox="1"/>
          <p:nvPr/>
        </p:nvSpPr>
        <p:spPr>
          <a:xfrm>
            <a:off x="7183437" y="4954587"/>
            <a:ext cx="2159000" cy="369887"/>
          </a:xfrm>
          <a:prstGeom prst="rect">
            <a:avLst/>
          </a:prstGeom>
          <a:solidFill>
            <a:srgbClr val="FAC09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Fofoenol piruvato</a:t>
            </a:r>
            <a:endParaRPr/>
          </a:p>
        </p:txBody>
      </p:sp>
      <p:cxnSp>
        <p:nvCxnSpPr>
          <p:cNvPr id="273" name="Google Shape;273;p30"/>
          <p:cNvCxnSpPr/>
          <p:nvPr/>
        </p:nvCxnSpPr>
        <p:spPr>
          <a:xfrm rot="10800000">
            <a:off x="6246812" y="4294187"/>
            <a:ext cx="865187" cy="0"/>
          </a:xfrm>
          <a:prstGeom prst="straightConnector1">
            <a:avLst/>
          </a:prstGeom>
          <a:noFill/>
          <a:ln w="28575" cap="flat" cmpd="sng">
            <a:solidFill>
              <a:srgbClr val="4A7EBB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sp>
        <p:nvSpPr>
          <p:cNvPr id="274" name="Google Shape;274;p30"/>
          <p:cNvSpPr txBox="1"/>
          <p:nvPr/>
        </p:nvSpPr>
        <p:spPr>
          <a:xfrm flipH="1">
            <a:off x="5981700" y="4540250"/>
            <a:ext cx="722312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Verdana"/>
              <a:buNone/>
            </a:pPr>
            <a:r>
              <a:rPr lang="en-US" sz="1400" b="1" i="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2ATP</a:t>
            </a:r>
            <a:endParaRPr/>
          </a:p>
        </p:txBody>
      </p:sp>
      <p:sp>
        <p:nvSpPr>
          <p:cNvPr id="275" name="Google Shape;275;p30"/>
          <p:cNvSpPr txBox="1"/>
          <p:nvPr/>
        </p:nvSpPr>
        <p:spPr>
          <a:xfrm flipH="1">
            <a:off x="6735762" y="4543425"/>
            <a:ext cx="822325" cy="306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lang="en-US" sz="1400" b="1" i="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2ADP</a:t>
            </a:r>
            <a:endParaRPr/>
          </a:p>
        </p:txBody>
      </p:sp>
      <p:sp>
        <p:nvSpPr>
          <p:cNvPr id="276" name="Google Shape;276;p30"/>
          <p:cNvSpPr/>
          <p:nvPr/>
        </p:nvSpPr>
        <p:spPr>
          <a:xfrm>
            <a:off x="6307137" y="4314825"/>
            <a:ext cx="742950" cy="204787"/>
          </a:xfrm>
          <a:custGeom>
            <a:avLst/>
            <a:gdLst/>
            <a:ahLst/>
            <a:cxnLst/>
            <a:rect l="l" t="t" r="r" b="b"/>
            <a:pathLst>
              <a:path w="10000" h="241663" extrusionOk="0">
                <a:moveTo>
                  <a:pt x="0" y="241663"/>
                </a:moveTo>
                <a:cubicBezTo>
                  <a:pt x="1789" y="-39914"/>
                  <a:pt x="8888" y="-118790"/>
                  <a:pt x="10000" y="241663"/>
                </a:cubicBezTo>
              </a:path>
            </a:pathLst>
          </a:custGeom>
          <a:noFill/>
          <a:ln w="28575" cap="flat" cmpd="sng">
            <a:solidFill>
              <a:srgbClr val="4A7EB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30"/>
          <p:cNvSpPr txBox="1"/>
          <p:nvPr/>
        </p:nvSpPr>
        <p:spPr>
          <a:xfrm>
            <a:off x="4611687" y="4994275"/>
            <a:ext cx="1328737" cy="369887"/>
          </a:xfrm>
          <a:prstGeom prst="rect">
            <a:avLst/>
          </a:prstGeom>
          <a:solidFill>
            <a:srgbClr val="FAC09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Piruvato</a:t>
            </a:r>
            <a:endParaRPr/>
          </a:p>
        </p:txBody>
      </p:sp>
      <p:sp>
        <p:nvSpPr>
          <p:cNvPr id="278" name="Google Shape;278;p30"/>
          <p:cNvSpPr txBox="1"/>
          <p:nvPr/>
        </p:nvSpPr>
        <p:spPr>
          <a:xfrm>
            <a:off x="6118225" y="3579800"/>
            <a:ext cx="987300" cy="646200"/>
          </a:xfrm>
          <a:prstGeom prst="rect">
            <a:avLst/>
          </a:prstGeom>
          <a:solidFill>
            <a:srgbClr val="C3D69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eko"/>
              <a:buNone/>
            </a:pPr>
            <a:r>
              <a:rPr lang="en-US" sz="1800" b="1" i="0" u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rPr>
              <a:t>Piruvato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eko"/>
              <a:buNone/>
            </a:pPr>
            <a:r>
              <a:rPr lang="en-US" sz="1800" b="1" i="0" u="none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rPr>
              <a:t>quinasa</a:t>
            </a:r>
            <a:endParaRPr/>
          </a:p>
        </p:txBody>
      </p:sp>
      <p:sp>
        <p:nvSpPr>
          <p:cNvPr id="279" name="Google Shape;279;p30"/>
          <p:cNvSpPr txBox="1"/>
          <p:nvPr/>
        </p:nvSpPr>
        <p:spPr>
          <a:xfrm>
            <a:off x="5035550" y="1919287"/>
            <a:ext cx="1187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lang="en-US" sz="1400" b="1" i="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 x</a:t>
            </a:r>
            <a:endParaRPr/>
          </a:p>
        </p:txBody>
      </p:sp>
      <p:sp>
        <p:nvSpPr>
          <p:cNvPr id="280" name="Google Shape;280;p30"/>
          <p:cNvSpPr txBox="1"/>
          <p:nvPr/>
        </p:nvSpPr>
        <p:spPr>
          <a:xfrm>
            <a:off x="7089775" y="2120900"/>
            <a:ext cx="1187450" cy="306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lang="en-US" sz="1400" b="1" i="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 x</a:t>
            </a:r>
            <a:endParaRPr/>
          </a:p>
        </p:txBody>
      </p:sp>
      <p:sp>
        <p:nvSpPr>
          <p:cNvPr id="281" name="Google Shape;281;p30"/>
          <p:cNvSpPr txBox="1"/>
          <p:nvPr/>
        </p:nvSpPr>
        <p:spPr>
          <a:xfrm>
            <a:off x="7194550" y="4211637"/>
            <a:ext cx="1187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lang="en-US" sz="1400" b="1" i="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 x</a:t>
            </a:r>
            <a:endParaRPr/>
          </a:p>
        </p:txBody>
      </p:sp>
      <p:sp>
        <p:nvSpPr>
          <p:cNvPr id="282" name="Google Shape;282;p30"/>
          <p:cNvSpPr txBox="1"/>
          <p:nvPr/>
        </p:nvSpPr>
        <p:spPr>
          <a:xfrm>
            <a:off x="3997325" y="4206875"/>
            <a:ext cx="118745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None/>
            </a:pPr>
            <a:r>
              <a:rPr lang="en-US" sz="1400" b="1" i="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 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37601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525" y="571500"/>
            <a:ext cx="760095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2"/>
          <p:cNvSpPr txBox="1"/>
          <p:nvPr/>
        </p:nvSpPr>
        <p:spPr>
          <a:xfrm>
            <a:off x="3203575" y="4508500"/>
            <a:ext cx="72072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Krebs</a:t>
            </a:r>
            <a:endParaRPr/>
          </a:p>
        </p:txBody>
      </p:sp>
      <p:sp>
        <p:nvSpPr>
          <p:cNvPr id="295" name="Google Shape;295;p32"/>
          <p:cNvSpPr/>
          <p:nvPr/>
        </p:nvSpPr>
        <p:spPr>
          <a:xfrm>
            <a:off x="2411412" y="2205037"/>
            <a:ext cx="2160587" cy="792162"/>
          </a:xfrm>
          <a:prstGeom prst="ellipse">
            <a:avLst/>
          </a:prstGeom>
          <a:noFill/>
          <a:ln w="25400" cap="flat" cmpd="sng">
            <a:solidFill>
              <a:srgbClr val="0095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525" y="571500"/>
            <a:ext cx="760095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 txBox="1"/>
          <p:nvPr/>
        </p:nvSpPr>
        <p:spPr>
          <a:xfrm>
            <a:off x="53975" y="2481262"/>
            <a:ext cx="1998662" cy="400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Ciclo de Krebs</a:t>
            </a:r>
            <a:endParaRPr/>
          </a:p>
        </p:txBody>
      </p:sp>
      <p:sp>
        <p:nvSpPr>
          <p:cNvPr id="302" name="Google Shape;302;p33"/>
          <p:cNvSpPr txBox="1"/>
          <p:nvPr/>
        </p:nvSpPr>
        <p:spPr>
          <a:xfrm>
            <a:off x="53975" y="1198562"/>
            <a:ext cx="1998662" cy="8302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lang="en-US" sz="16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piruvato es oxidado a Acetil-CoA</a:t>
            </a:r>
            <a:endParaRPr/>
          </a:p>
        </p:txBody>
      </p:sp>
      <p:sp>
        <p:nvSpPr>
          <p:cNvPr id="303" name="Google Shape;303;p33"/>
          <p:cNvSpPr txBox="1"/>
          <p:nvPr/>
        </p:nvSpPr>
        <p:spPr>
          <a:xfrm>
            <a:off x="6443662" y="908050"/>
            <a:ext cx="2016125" cy="1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Catalizado por el complejo piruvato deshidrogenasa (72 cadenas polipetídicas)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 sz="12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Parte de la energía se transfirió al NADH y parte se conserva en el acetilCoA</a:t>
            </a:r>
            <a:endParaRPr/>
          </a:p>
        </p:txBody>
      </p:sp>
      <p:cxnSp>
        <p:nvCxnSpPr>
          <p:cNvPr id="304" name="Google Shape;304;p33"/>
          <p:cNvCxnSpPr/>
          <p:nvPr/>
        </p:nvCxnSpPr>
        <p:spPr>
          <a:xfrm rot="5400000">
            <a:off x="611981" y="3501231"/>
            <a:ext cx="720725" cy="15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sp>
        <p:nvSpPr>
          <p:cNvPr id="305" name="Google Shape;305;p33"/>
          <p:cNvSpPr txBox="1"/>
          <p:nvPr/>
        </p:nvSpPr>
        <p:spPr>
          <a:xfrm>
            <a:off x="250825" y="4005262"/>
            <a:ext cx="1512887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 termina de oxidar completamente el grupo acetilo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 sz="12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Qué pasa con la energía liberada?</a:t>
            </a:r>
            <a:endParaRPr/>
          </a:p>
        </p:txBody>
      </p:sp>
      <p:sp>
        <p:nvSpPr>
          <p:cNvPr id="306" name="Google Shape;306;p33"/>
          <p:cNvSpPr txBox="1"/>
          <p:nvPr/>
        </p:nvSpPr>
        <p:spPr>
          <a:xfrm>
            <a:off x="238125" y="74612"/>
            <a:ext cx="3686175" cy="400050"/>
          </a:xfrm>
          <a:prstGeom prst="rect">
            <a:avLst/>
          </a:prstGeom>
          <a:solidFill>
            <a:srgbClr val="FFE38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OXIDACIÓN COMPLETA</a:t>
            </a:r>
            <a:endParaRPr/>
          </a:p>
        </p:txBody>
      </p:sp>
      <p:sp>
        <p:nvSpPr>
          <p:cNvPr id="307" name="Google Shape;307;p33"/>
          <p:cNvSpPr/>
          <p:nvPr/>
        </p:nvSpPr>
        <p:spPr>
          <a:xfrm>
            <a:off x="4140200" y="2420937"/>
            <a:ext cx="719137" cy="215900"/>
          </a:xfrm>
          <a:prstGeom prst="ellipse">
            <a:avLst/>
          </a:prstGeom>
          <a:noFill/>
          <a:ln w="25400" cap="flat" cmpd="sng">
            <a:solidFill>
              <a:srgbClr val="0095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p33"/>
          <p:cNvSpPr/>
          <p:nvPr/>
        </p:nvSpPr>
        <p:spPr>
          <a:xfrm>
            <a:off x="5003800" y="404812"/>
            <a:ext cx="1584325" cy="1085850"/>
          </a:xfrm>
          <a:prstGeom prst="ellipse">
            <a:avLst/>
          </a:prstGeom>
          <a:noFill/>
          <a:ln w="25400" cap="flat" cmpd="sng">
            <a:solidFill>
              <a:srgbClr val="00956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5151" y="254418"/>
            <a:ext cx="4762500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752" y="4343600"/>
            <a:ext cx="6499697" cy="237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2 CuadroTexto"/>
          <p:cNvSpPr txBox="1"/>
          <p:nvPr/>
        </p:nvSpPr>
        <p:spPr>
          <a:xfrm>
            <a:off x="159026" y="304551"/>
            <a:ext cx="32480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200" b="1" u="sng" dirty="0" smtClean="0">
                <a:solidFill>
                  <a:srgbClr val="0070C0"/>
                </a:solidFill>
              </a:rPr>
              <a:t>Oxidación del </a:t>
            </a:r>
            <a:r>
              <a:rPr lang="es-AR" sz="2200" b="1" u="sng" dirty="0" err="1" smtClean="0">
                <a:solidFill>
                  <a:srgbClr val="0070C0"/>
                </a:solidFill>
              </a:rPr>
              <a:t>Piruvato</a:t>
            </a:r>
            <a:endParaRPr lang="es-AR" sz="2200" b="1" u="sng" dirty="0">
              <a:solidFill>
                <a:srgbClr val="0070C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59026" y="1049974"/>
            <a:ext cx="34985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 algn="just">
              <a:buFont typeface="Arial" panose="020B0604020202020204" pitchFamily="34" charset="0"/>
              <a:buChar char="•"/>
            </a:pPr>
            <a:r>
              <a:rPr lang="es-AR" sz="1800" dirty="0" smtClean="0"/>
              <a:t>Este proceso ocurre en la </a:t>
            </a:r>
            <a:r>
              <a:rPr lang="es-AR" sz="1800" b="1" dirty="0" smtClean="0"/>
              <a:t>matriz mitocondrial</a:t>
            </a:r>
            <a:r>
              <a:rPr lang="es-AR" sz="1800" dirty="0" smtClean="0"/>
              <a:t>.</a:t>
            </a:r>
          </a:p>
          <a:p>
            <a:pPr marL="92075" indent="-92075" algn="just"/>
            <a:endParaRPr lang="es-AR" sz="1800" dirty="0" smtClean="0"/>
          </a:p>
          <a:p>
            <a:pPr marL="92075" indent="-92075" algn="just">
              <a:buFont typeface="Arial" panose="020B0604020202020204" pitchFamily="34" charset="0"/>
              <a:buChar char="•"/>
            </a:pPr>
            <a:r>
              <a:rPr lang="es-AR" sz="1800" dirty="0" smtClean="0"/>
              <a:t>Es realizado por un complejo </a:t>
            </a:r>
            <a:r>
              <a:rPr lang="es-AR" sz="1800" b="1" dirty="0" err="1" smtClean="0"/>
              <a:t>multi</a:t>
            </a:r>
            <a:r>
              <a:rPr lang="es-AR" sz="1800" b="1" dirty="0" smtClean="0"/>
              <a:t>-enzimático</a:t>
            </a:r>
            <a:r>
              <a:rPr lang="es-AR" sz="1800" dirty="0" smtClean="0"/>
              <a:t> asociado a la </a:t>
            </a:r>
            <a:r>
              <a:rPr lang="es-AR" sz="1800" b="1" dirty="0" smtClean="0"/>
              <a:t>membrana interna </a:t>
            </a:r>
            <a:r>
              <a:rPr lang="es-AR" sz="1800" dirty="0" smtClean="0"/>
              <a:t>de la mitocondria</a:t>
            </a:r>
            <a:endParaRPr lang="es-AR" sz="1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112" y="115887"/>
            <a:ext cx="7092950" cy="61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5"/>
          <p:cNvSpPr txBox="1"/>
          <p:nvPr/>
        </p:nvSpPr>
        <p:spPr>
          <a:xfrm>
            <a:off x="3786187" y="333375"/>
            <a:ext cx="1346200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Acetil- CoA</a:t>
            </a:r>
            <a:endParaRPr/>
          </a:p>
        </p:txBody>
      </p:sp>
      <p:sp>
        <p:nvSpPr>
          <p:cNvPr id="322" name="Google Shape;322;p35"/>
          <p:cNvSpPr txBox="1"/>
          <p:nvPr/>
        </p:nvSpPr>
        <p:spPr>
          <a:xfrm>
            <a:off x="5027612" y="1358900"/>
            <a:ext cx="903287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Citrato</a:t>
            </a:r>
            <a:endParaRPr/>
          </a:p>
        </p:txBody>
      </p:sp>
      <p:sp>
        <p:nvSpPr>
          <p:cNvPr id="323" name="Google Shape;323;p35"/>
          <p:cNvSpPr txBox="1"/>
          <p:nvPr/>
        </p:nvSpPr>
        <p:spPr>
          <a:xfrm>
            <a:off x="5795962" y="2128837"/>
            <a:ext cx="1133475" cy="36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Isocitrato</a:t>
            </a:r>
            <a:endParaRPr/>
          </a:p>
        </p:txBody>
      </p:sp>
      <p:sp>
        <p:nvSpPr>
          <p:cNvPr id="324" name="Google Shape;324;p35"/>
          <p:cNvSpPr txBox="1"/>
          <p:nvPr/>
        </p:nvSpPr>
        <p:spPr>
          <a:xfrm>
            <a:off x="5491162" y="3438525"/>
            <a:ext cx="1762125" cy="36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α-Cetoglutarato</a:t>
            </a:r>
            <a:endParaRPr/>
          </a:p>
        </p:txBody>
      </p:sp>
      <p:sp>
        <p:nvSpPr>
          <p:cNvPr id="325" name="Google Shape;325;p35"/>
          <p:cNvSpPr txBox="1"/>
          <p:nvPr/>
        </p:nvSpPr>
        <p:spPr>
          <a:xfrm>
            <a:off x="4956175" y="4652962"/>
            <a:ext cx="1493837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Succinil-CoA</a:t>
            </a:r>
            <a:endParaRPr/>
          </a:p>
        </p:txBody>
      </p:sp>
      <p:sp>
        <p:nvSpPr>
          <p:cNvPr id="326" name="Google Shape;326;p35"/>
          <p:cNvSpPr txBox="1"/>
          <p:nvPr/>
        </p:nvSpPr>
        <p:spPr>
          <a:xfrm>
            <a:off x="3563937" y="5157787"/>
            <a:ext cx="1146175" cy="36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Succinato</a:t>
            </a:r>
            <a:endParaRPr/>
          </a:p>
        </p:txBody>
      </p:sp>
      <p:sp>
        <p:nvSpPr>
          <p:cNvPr id="327" name="Google Shape;327;p35"/>
          <p:cNvSpPr txBox="1"/>
          <p:nvPr/>
        </p:nvSpPr>
        <p:spPr>
          <a:xfrm>
            <a:off x="2195512" y="4071937"/>
            <a:ext cx="1171575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Fumarato</a:t>
            </a:r>
            <a:endParaRPr/>
          </a:p>
        </p:txBody>
      </p:sp>
      <p:sp>
        <p:nvSpPr>
          <p:cNvPr id="328" name="Google Shape;328;p35"/>
          <p:cNvSpPr txBox="1"/>
          <p:nvPr/>
        </p:nvSpPr>
        <p:spPr>
          <a:xfrm>
            <a:off x="1916112" y="3252787"/>
            <a:ext cx="890587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Malato</a:t>
            </a:r>
            <a:endParaRPr/>
          </a:p>
        </p:txBody>
      </p:sp>
      <p:sp>
        <p:nvSpPr>
          <p:cNvPr id="329" name="Google Shape;329;p35"/>
          <p:cNvSpPr txBox="1"/>
          <p:nvPr/>
        </p:nvSpPr>
        <p:spPr>
          <a:xfrm>
            <a:off x="2100262" y="1943100"/>
            <a:ext cx="1363662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Oxalacetato</a:t>
            </a:r>
            <a:endParaRPr/>
          </a:p>
        </p:txBody>
      </p:sp>
      <p:sp>
        <p:nvSpPr>
          <p:cNvPr id="330" name="Google Shape;330;p35"/>
          <p:cNvSpPr txBox="1"/>
          <p:nvPr/>
        </p:nvSpPr>
        <p:spPr>
          <a:xfrm>
            <a:off x="341312" y="303212"/>
            <a:ext cx="1998662" cy="400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Ciclo de Krebs</a:t>
            </a:r>
            <a:endParaRPr/>
          </a:p>
        </p:txBody>
      </p:sp>
      <p:sp>
        <p:nvSpPr>
          <p:cNvPr id="331" name="Google Shape;331;p35"/>
          <p:cNvSpPr txBox="1"/>
          <p:nvPr/>
        </p:nvSpPr>
        <p:spPr>
          <a:xfrm>
            <a:off x="244400" y="5587800"/>
            <a:ext cx="73341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Oxidación completa de grupo acetilo </a:t>
            </a:r>
            <a:r>
              <a:rPr lang="en-US" sz="2000" b="1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(2C </a:t>
            </a:r>
            <a:r>
              <a:rPr lang="en-US" sz="2000" b="1">
                <a:solidFill>
                  <a:srgbClr val="006600"/>
                </a:solidFill>
              </a:rPr>
              <a:t>à</a:t>
            </a:r>
            <a:r>
              <a:rPr lang="en-US" sz="2000" b="1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 CO2)</a:t>
            </a:r>
            <a:endParaRPr sz="2000" b="1">
              <a:solidFill>
                <a:srgbClr val="006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</a:t>
            </a:r>
            <a:r>
              <a:rPr lang="en-US" sz="2000" b="1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MATRIZ </a:t>
            </a:r>
            <a:r>
              <a:rPr lang="en-US" sz="2000" b="1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MITOCONDRIAL!</a:t>
            </a:r>
            <a:endParaRPr sz="2000" b="1">
              <a:solidFill>
                <a:srgbClr val="33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1412" y="66675"/>
            <a:ext cx="3962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37601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75" y="571500"/>
            <a:ext cx="9069801" cy="62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7"/>
          <p:cNvSpPr txBox="1"/>
          <p:nvPr/>
        </p:nvSpPr>
        <p:spPr>
          <a:xfrm>
            <a:off x="468312" y="171450"/>
            <a:ext cx="5759450" cy="4000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Cadena respiratoria o de transporte de electrones</a:t>
            </a:r>
            <a:endParaRPr/>
          </a:p>
        </p:txBody>
      </p:sp>
      <p:sp>
        <p:nvSpPr>
          <p:cNvPr id="344" name="Google Shape;344;p37"/>
          <p:cNvSpPr txBox="1"/>
          <p:nvPr/>
        </p:nvSpPr>
        <p:spPr>
          <a:xfrm>
            <a:off x="5210200" y="765175"/>
            <a:ext cx="37545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Transportadores de electrones: son 4 complejos proteicos con enzimas asociadas, ubiquinona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(componente no proteico no polar) </a:t>
            </a: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el citocromo c</a:t>
            </a:r>
            <a:endParaRPr/>
          </a:p>
        </p:txBody>
      </p:sp>
      <p:sp>
        <p:nvSpPr>
          <p:cNvPr id="345" name="Google Shape;345;p37"/>
          <p:cNvSpPr txBox="1"/>
          <p:nvPr/>
        </p:nvSpPr>
        <p:spPr>
          <a:xfrm>
            <a:off x="235400" y="4045325"/>
            <a:ext cx="1440000" cy="399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Aeróbica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8"/>
          <p:cNvPicPr preferRelativeResize="0"/>
          <p:nvPr/>
        </p:nvPicPr>
        <p:blipFill rotWithShape="1">
          <a:blip r:embed="rId3">
            <a:alphaModFix/>
          </a:blip>
          <a:srcRect t="28530" r="8767"/>
          <a:stretch/>
        </p:blipFill>
        <p:spPr>
          <a:xfrm>
            <a:off x="277950" y="1381025"/>
            <a:ext cx="8552399" cy="533329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8"/>
          <p:cNvSpPr txBox="1"/>
          <p:nvPr/>
        </p:nvSpPr>
        <p:spPr>
          <a:xfrm>
            <a:off x="125550" y="68250"/>
            <a:ext cx="8866200" cy="873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lang="en-US" sz="1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FOSFORILACIÓN OXIDATIVA</a:t>
            </a: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lang="en-US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MECANISMO QUIMIOSMÒTICO: </a:t>
            </a:r>
            <a:r>
              <a:rPr lang="en-US" sz="16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Acoplamiento de la cadena respiratoria a la síntesis de ATP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00" y="1296913"/>
            <a:ext cx="5886450" cy="48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9"/>
          <p:cNvSpPr txBox="1"/>
          <p:nvPr/>
        </p:nvSpPr>
        <p:spPr>
          <a:xfrm>
            <a:off x="240600" y="188325"/>
            <a:ext cx="86628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enzima ATP sintasa utiliza la energía acumulada en el gradiende de H+ para generar ATP</a:t>
            </a:r>
            <a:endParaRPr sz="2000" b="1">
              <a:solidFill>
                <a:srgbClr val="006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p39"/>
          <p:cNvSpPr txBox="1"/>
          <p:nvPr/>
        </p:nvSpPr>
        <p:spPr>
          <a:xfrm>
            <a:off x="6465675" y="1632100"/>
            <a:ext cx="24378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El gradiente el electroquímico que se genera entre el espacio intermembrana y la matriz mitocondrial, es una fuente de energìa potencial llamada </a:t>
            </a:r>
            <a:r>
              <a:rPr lang="en-US" sz="1800" b="1"/>
              <a:t>FUERZA PROTON-MOTRIZ</a:t>
            </a:r>
            <a:endParaRPr sz="18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/>
          <p:nvPr/>
        </p:nvSpPr>
        <p:spPr>
          <a:xfrm>
            <a:off x="611187" y="692150"/>
            <a:ext cx="8208962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Diga si el siguiente enunciado es verdadero o falso y </a:t>
            </a:r>
            <a:r>
              <a:rPr lang="en-US" sz="2000" b="0" i="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justifique</a:t>
            </a: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 respuesta.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síntesis de ATP durante la última etapa de la respiración celular depende de la oxidación de las coenzimas NADH y FADH</a:t>
            </a:r>
            <a:r>
              <a:rPr lang="en-US" sz="2000" b="0" i="0" u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"/>
          <p:cNvSpPr txBox="1"/>
          <p:nvPr/>
        </p:nvSpPr>
        <p:spPr>
          <a:xfrm>
            <a:off x="0" y="836612"/>
            <a:ext cx="8929687" cy="3478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antibiótico valinomicina, transporta iones potasio a través de la membrana interna hacia la matriz. </a:t>
            </a:r>
            <a:endParaRPr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2,4-dinitrofenol, transporta protones a través de la membrana. </a:t>
            </a:r>
            <a:endParaRPr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Estos compuestos funcionan como desacoplantes cuando se las añade a mitocondrias que están realizando el proceso de respiración: aunque continúa el pasaje de electrones a lo largo de la cadena hasta el oxígeno, no se sintetiza ATP. </a:t>
            </a:r>
            <a:endParaRPr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¿De qué manera evitan estas sustancias la formación de ATP? </a:t>
            </a:r>
            <a:endParaRPr/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¿Cuál esperaría que tuviese un mayor efecto sobre la formación de ATP? ¿Por qué?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862" y="571500"/>
            <a:ext cx="7534275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2"/>
          <p:cNvSpPr txBox="1"/>
          <p:nvPr/>
        </p:nvSpPr>
        <p:spPr>
          <a:xfrm>
            <a:off x="428625" y="2071687"/>
            <a:ext cx="1655762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citoplasma</a:t>
            </a:r>
            <a:endParaRPr/>
          </a:p>
        </p:txBody>
      </p:sp>
      <p:sp>
        <p:nvSpPr>
          <p:cNvPr id="376" name="Google Shape;376;p42"/>
          <p:cNvSpPr txBox="1"/>
          <p:nvPr/>
        </p:nvSpPr>
        <p:spPr>
          <a:xfrm>
            <a:off x="285750" y="1143000"/>
            <a:ext cx="1944687" cy="647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Fermentación lactica</a:t>
            </a:r>
            <a:endParaRPr/>
          </a:p>
        </p:txBody>
      </p:sp>
      <p:sp>
        <p:nvSpPr>
          <p:cNvPr id="377" name="Google Shape;377;p42"/>
          <p:cNvSpPr txBox="1"/>
          <p:nvPr/>
        </p:nvSpPr>
        <p:spPr>
          <a:xfrm>
            <a:off x="1943100" y="90487"/>
            <a:ext cx="5257800" cy="400050"/>
          </a:xfrm>
          <a:prstGeom prst="rect">
            <a:avLst/>
          </a:prstGeom>
          <a:solidFill>
            <a:srgbClr val="FFE38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OXIDACION INCOMPLETA</a:t>
            </a:r>
            <a:endParaRPr/>
          </a:p>
        </p:txBody>
      </p:sp>
      <p:sp>
        <p:nvSpPr>
          <p:cNvPr id="378" name="Google Shape;378;p42"/>
          <p:cNvSpPr txBox="1"/>
          <p:nvPr/>
        </p:nvSpPr>
        <p:spPr>
          <a:xfrm>
            <a:off x="5393450" y="4813275"/>
            <a:ext cx="31545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Algunas bacterias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Células musculares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Eritrocitos (carecen de mitocondrias)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337" y="571500"/>
            <a:ext cx="7553325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3"/>
          <p:cNvSpPr txBox="1"/>
          <p:nvPr/>
        </p:nvSpPr>
        <p:spPr>
          <a:xfrm>
            <a:off x="357187" y="428625"/>
            <a:ext cx="1943100" cy="6461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Fermentación alcohólica</a:t>
            </a:r>
            <a:endParaRPr/>
          </a:p>
        </p:txBody>
      </p:sp>
      <p:sp>
        <p:nvSpPr>
          <p:cNvPr id="385" name="Google Shape;385;p43"/>
          <p:cNvSpPr txBox="1"/>
          <p:nvPr/>
        </p:nvSpPr>
        <p:spPr>
          <a:xfrm>
            <a:off x="571500" y="1428750"/>
            <a:ext cx="1655762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citoplasma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575" y="571500"/>
            <a:ext cx="756285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4"/>
          <p:cNvSpPr txBox="1"/>
          <p:nvPr/>
        </p:nvSpPr>
        <p:spPr>
          <a:xfrm>
            <a:off x="323850" y="692150"/>
            <a:ext cx="2303462" cy="9239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Resumen y rendimiento energético</a:t>
            </a:r>
            <a:endParaRPr/>
          </a:p>
        </p:txBody>
      </p:sp>
      <p:sp>
        <p:nvSpPr>
          <p:cNvPr id="392" name="Google Shape;392;p44"/>
          <p:cNvSpPr txBox="1"/>
          <p:nvPr/>
        </p:nvSpPr>
        <p:spPr>
          <a:xfrm>
            <a:off x="5795962" y="4879975"/>
            <a:ext cx="11334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 (aprox)</a:t>
            </a:r>
            <a:endParaRPr/>
          </a:p>
        </p:txBody>
      </p:sp>
      <p:cxnSp>
        <p:nvCxnSpPr>
          <p:cNvPr id="393" name="Google Shape;393;p44"/>
          <p:cNvCxnSpPr/>
          <p:nvPr/>
        </p:nvCxnSpPr>
        <p:spPr>
          <a:xfrm rot="5400000">
            <a:off x="5364162" y="4940300"/>
            <a:ext cx="215900" cy="730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cxnSp>
        <p:nvCxnSpPr>
          <p:cNvPr id="394" name="Google Shape;394;p44"/>
          <p:cNvCxnSpPr/>
          <p:nvPr/>
        </p:nvCxnSpPr>
        <p:spPr>
          <a:xfrm rot="5400000">
            <a:off x="5075237" y="5805487"/>
            <a:ext cx="144462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sp>
        <p:nvSpPr>
          <p:cNvPr id="395" name="Google Shape;395;p44"/>
          <p:cNvSpPr txBox="1"/>
          <p:nvPr/>
        </p:nvSpPr>
        <p:spPr>
          <a:xfrm>
            <a:off x="5580062" y="5589587"/>
            <a:ext cx="4318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lang="en-US" sz="12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38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575" y="571500"/>
            <a:ext cx="756285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 txBox="1"/>
          <p:nvPr/>
        </p:nvSpPr>
        <p:spPr>
          <a:xfrm>
            <a:off x="107950" y="260350"/>
            <a:ext cx="2160587" cy="8318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lang="en-US" sz="16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respiración celular no opera aislada del metabolismo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/>
        </p:nvSpPr>
        <p:spPr>
          <a:xfrm>
            <a:off x="1506537" y="2627312"/>
            <a:ext cx="7489825" cy="224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Vías metabólicas</a:t>
            </a:r>
            <a:endParaRPr/>
          </a:p>
          <a:p>
            <a:pPr marL="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Cada reacción está catalizada por una enzima</a:t>
            </a:r>
            <a:endParaRPr/>
          </a:p>
          <a:p>
            <a:pPr marL="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 vías metabólicas son similares en todos los seres vivos</a:t>
            </a:r>
            <a:endParaRPr/>
          </a:p>
          <a:p>
            <a:pPr marL="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Compartimentalización</a:t>
            </a:r>
            <a:endParaRPr/>
          </a:p>
          <a:p>
            <a:pPr marL="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Reguladas por unas pocas enzimas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252412" y="1538287"/>
            <a:ext cx="77771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-127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-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Oxidación de glucosa:</a:t>
            </a:r>
            <a:endParaRPr/>
          </a:p>
          <a:p>
            <a:pPr marL="457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C</a:t>
            </a:r>
            <a:r>
              <a:rPr lang="en-US" sz="20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20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0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+ 6O</a:t>
            </a:r>
            <a:r>
              <a:rPr lang="en-US" sz="20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			6CO</a:t>
            </a:r>
            <a:r>
              <a:rPr lang="en-US" sz="20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+ 6H</a:t>
            </a:r>
            <a:r>
              <a:rPr lang="en-US" sz="2000" b="0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+ energía</a:t>
            </a:r>
            <a:endParaRPr/>
          </a:p>
        </p:txBody>
      </p:sp>
      <p:cxnSp>
        <p:nvCxnSpPr>
          <p:cNvPr id="126" name="Google Shape;126;p19"/>
          <p:cNvCxnSpPr/>
          <p:nvPr/>
        </p:nvCxnSpPr>
        <p:spPr>
          <a:xfrm>
            <a:off x="3729037" y="2060575"/>
            <a:ext cx="10080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27" name="Google Shape;127;p19"/>
          <p:cNvSpPr txBox="1"/>
          <p:nvPr/>
        </p:nvSpPr>
        <p:spPr>
          <a:xfrm>
            <a:off x="273050" y="261937"/>
            <a:ext cx="87122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Combustión: ¿Cómo es la ecuación? ¿Exergónica o endergónica? ¿Cómo es el ΔG?</a:t>
            </a:r>
            <a:endParaRPr/>
          </a:p>
        </p:txBody>
      </p:sp>
      <p:sp>
        <p:nvSpPr>
          <p:cNvPr id="128" name="Google Shape;128;p19"/>
          <p:cNvSpPr txBox="1"/>
          <p:nvPr/>
        </p:nvSpPr>
        <p:spPr>
          <a:xfrm>
            <a:off x="3292475" y="6165850"/>
            <a:ext cx="26733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Autótrofos vs Heterótrofos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0" y="4789487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425" y="4894262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6"/>
          <p:cNvSpPr txBox="1"/>
          <p:nvPr/>
        </p:nvSpPr>
        <p:spPr>
          <a:xfrm>
            <a:off x="503237" y="692150"/>
            <a:ext cx="8137525" cy="317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los siguientes tubos de ensayo se sembraron 1000 bacterias/ml en un medio de cultivo adecuado. Se las incubó durante 24 hs. en las condiciones detalladas y luego se evaluó el crecimiento bacteriano obteniendo los siguientes resultados. Interprete los resultados obtenidos.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A:  Bacteria a, glucosa y O</a:t>
            </a:r>
            <a:r>
              <a:rPr lang="en-US" sz="2000" b="0" i="0" u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10000 bacterias/ml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B:  Bacteria a, glucosa, O</a:t>
            </a:r>
            <a:r>
              <a:rPr lang="en-US" sz="2000" b="0" i="0" u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 cianuro:   2000 bacterias/ml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C:  Bacteria a, fructosa y O</a:t>
            </a:r>
            <a:r>
              <a:rPr lang="en-US" sz="2000" b="0" i="0" u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 500 bacterias/ml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D:  Bacteria a, ac. palmítico y O</a:t>
            </a:r>
            <a:r>
              <a:rPr lang="en-US" sz="2000" b="0" i="0" u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9000 bacterias/ml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E:  Bacteria b, glucosa , O</a:t>
            </a:r>
            <a:r>
              <a:rPr lang="en-US" sz="2000" b="0" i="0" u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 cianuro:  100 bacterias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7"/>
          <p:cNvSpPr txBox="1"/>
          <p:nvPr/>
        </p:nvSpPr>
        <p:spPr>
          <a:xfrm>
            <a:off x="250825" y="982662"/>
            <a:ext cx="8713787" cy="286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un experimento se colocó un grupo de animales en una atmosfera rica en </a:t>
            </a:r>
            <a:r>
              <a:rPr lang="en-US" sz="2000" b="0" i="0" u="none" baseline="30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000" b="0" i="0" u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(isotopo pesado del oxígeno). Al cabo de un tiempo corto se extrajeron muestras de tejido para su análisis molecular. 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127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AutoNum type="alphaLcParenR"/>
            </a:pP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¿En qué especie molecular esperaría encontrar principalmente el isótopo pesado?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¿Podría encontrarse este isótopo en otras especies moleculares al cabo de un tiempo más largo? Explique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912" y="571500"/>
            <a:ext cx="7553325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8"/>
          <p:cNvSpPr txBox="1"/>
          <p:nvPr/>
        </p:nvSpPr>
        <p:spPr>
          <a:xfrm>
            <a:off x="323850" y="279400"/>
            <a:ext cx="2447925" cy="584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lang="en-US" sz="16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Regulación de las vías energéticas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9"/>
          <p:cNvSpPr txBox="1"/>
          <p:nvPr/>
        </p:nvSpPr>
        <p:spPr>
          <a:xfrm>
            <a:off x="468312" y="1350962"/>
            <a:ext cx="8496300" cy="286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Diga si los siguientes enunciados son verdaderos o falsos y </a:t>
            </a:r>
            <a:r>
              <a:rPr lang="en-US" sz="2000" b="0" i="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justifique</a:t>
            </a: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 respuesta.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a.- El aumento de la concentración intracelular de ATP produce un aumento en la velocidad de oxidación de la glucosa.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endParaRPr sz="20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b.- La acumulación intracelular de coenzimas reducidas aumenta la velocidad de degradación de la glucosa.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0"/>
          <p:cNvSpPr txBox="1"/>
          <p:nvPr/>
        </p:nvSpPr>
        <p:spPr>
          <a:xfrm>
            <a:off x="3563937" y="1125537"/>
            <a:ext cx="647700" cy="306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en-US" sz="1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/>
          </a:p>
        </p:txBody>
      </p:sp>
      <p:cxnSp>
        <p:nvCxnSpPr>
          <p:cNvPr id="428" name="Google Shape;428;p50"/>
          <p:cNvCxnSpPr/>
          <p:nvPr/>
        </p:nvCxnSpPr>
        <p:spPr>
          <a:xfrm rot="5400000">
            <a:off x="3419475" y="1700212"/>
            <a:ext cx="576262" cy="1587"/>
          </a:xfrm>
          <a:prstGeom prst="straightConnector1">
            <a:avLst/>
          </a:prstGeom>
          <a:noFill/>
          <a:ln w="9525" cap="flat" cmpd="sng">
            <a:solidFill>
              <a:srgbClr val="00CC98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sp>
        <p:nvSpPr>
          <p:cNvPr id="429" name="Google Shape;429;p50"/>
          <p:cNvSpPr txBox="1"/>
          <p:nvPr/>
        </p:nvSpPr>
        <p:spPr>
          <a:xfrm>
            <a:off x="3563937" y="2060575"/>
            <a:ext cx="360362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lang="en-US" sz="16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/>
          </a:p>
        </p:txBody>
      </p:sp>
      <p:cxnSp>
        <p:nvCxnSpPr>
          <p:cNvPr id="430" name="Google Shape;430;p50"/>
          <p:cNvCxnSpPr/>
          <p:nvPr/>
        </p:nvCxnSpPr>
        <p:spPr>
          <a:xfrm rot="5400000">
            <a:off x="3457575" y="2600325"/>
            <a:ext cx="503237" cy="1587"/>
          </a:xfrm>
          <a:prstGeom prst="straightConnector1">
            <a:avLst/>
          </a:prstGeom>
          <a:noFill/>
          <a:ln w="9525" cap="flat" cmpd="sng">
            <a:solidFill>
              <a:srgbClr val="00CC98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sp>
        <p:nvSpPr>
          <p:cNvPr id="431" name="Google Shape;431;p50"/>
          <p:cNvSpPr txBox="1"/>
          <p:nvPr/>
        </p:nvSpPr>
        <p:spPr>
          <a:xfrm>
            <a:off x="3563937" y="2924175"/>
            <a:ext cx="360362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lang="en-US" sz="16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/>
          </a:p>
        </p:txBody>
      </p:sp>
      <p:cxnSp>
        <p:nvCxnSpPr>
          <p:cNvPr id="432" name="Google Shape;432;p50"/>
          <p:cNvCxnSpPr/>
          <p:nvPr/>
        </p:nvCxnSpPr>
        <p:spPr>
          <a:xfrm flipH="1">
            <a:off x="2771775" y="3213100"/>
            <a:ext cx="792162" cy="360362"/>
          </a:xfrm>
          <a:prstGeom prst="straightConnector1">
            <a:avLst/>
          </a:prstGeom>
          <a:noFill/>
          <a:ln w="9525" cap="flat" cmpd="sng">
            <a:solidFill>
              <a:srgbClr val="00CC98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cxnSp>
        <p:nvCxnSpPr>
          <p:cNvPr id="433" name="Google Shape;433;p50"/>
          <p:cNvCxnSpPr/>
          <p:nvPr/>
        </p:nvCxnSpPr>
        <p:spPr>
          <a:xfrm>
            <a:off x="3924300" y="3213100"/>
            <a:ext cx="647700" cy="360362"/>
          </a:xfrm>
          <a:prstGeom prst="straightConnector1">
            <a:avLst/>
          </a:prstGeom>
          <a:noFill/>
          <a:ln w="9525" cap="flat" cmpd="sng">
            <a:solidFill>
              <a:srgbClr val="00CC98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sp>
        <p:nvSpPr>
          <p:cNvPr id="434" name="Google Shape;434;p50"/>
          <p:cNvSpPr txBox="1"/>
          <p:nvPr/>
        </p:nvSpPr>
        <p:spPr>
          <a:xfrm>
            <a:off x="2627312" y="3644900"/>
            <a:ext cx="360362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lang="en-US" sz="16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/>
          </a:p>
        </p:txBody>
      </p:sp>
      <p:sp>
        <p:nvSpPr>
          <p:cNvPr id="435" name="Google Shape;435;p50"/>
          <p:cNvSpPr txBox="1"/>
          <p:nvPr/>
        </p:nvSpPr>
        <p:spPr>
          <a:xfrm>
            <a:off x="2627312" y="4724400"/>
            <a:ext cx="4318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lang="en-US" sz="16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/>
          </a:p>
        </p:txBody>
      </p:sp>
      <p:sp>
        <p:nvSpPr>
          <p:cNvPr id="436" name="Google Shape;436;p50"/>
          <p:cNvSpPr txBox="1"/>
          <p:nvPr/>
        </p:nvSpPr>
        <p:spPr>
          <a:xfrm>
            <a:off x="4572000" y="3644900"/>
            <a:ext cx="576262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lang="en-US" sz="16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endParaRPr/>
          </a:p>
        </p:txBody>
      </p:sp>
      <p:sp>
        <p:nvSpPr>
          <p:cNvPr id="437" name="Google Shape;437;p50"/>
          <p:cNvSpPr txBox="1"/>
          <p:nvPr/>
        </p:nvSpPr>
        <p:spPr>
          <a:xfrm>
            <a:off x="4572000" y="4724400"/>
            <a:ext cx="4318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lang="en-US" sz="16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/>
          </a:p>
        </p:txBody>
      </p:sp>
      <p:cxnSp>
        <p:nvCxnSpPr>
          <p:cNvPr id="438" name="Google Shape;438;p50"/>
          <p:cNvCxnSpPr/>
          <p:nvPr/>
        </p:nvCxnSpPr>
        <p:spPr>
          <a:xfrm rot="5400000">
            <a:off x="2519362" y="4329112"/>
            <a:ext cx="649287" cy="1587"/>
          </a:xfrm>
          <a:prstGeom prst="straightConnector1">
            <a:avLst/>
          </a:prstGeom>
          <a:noFill/>
          <a:ln w="9525" cap="flat" cmpd="sng">
            <a:solidFill>
              <a:srgbClr val="00CC98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cxnSp>
        <p:nvCxnSpPr>
          <p:cNvPr id="439" name="Google Shape;439;p50"/>
          <p:cNvCxnSpPr/>
          <p:nvPr/>
        </p:nvCxnSpPr>
        <p:spPr>
          <a:xfrm rot="5400000">
            <a:off x="4391025" y="4329112"/>
            <a:ext cx="649287" cy="1587"/>
          </a:xfrm>
          <a:prstGeom prst="straightConnector1">
            <a:avLst/>
          </a:prstGeom>
          <a:noFill/>
          <a:ln w="9525" cap="flat" cmpd="sng">
            <a:solidFill>
              <a:srgbClr val="00CC98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cxnSp>
        <p:nvCxnSpPr>
          <p:cNvPr id="440" name="Google Shape;440;p50"/>
          <p:cNvCxnSpPr/>
          <p:nvPr/>
        </p:nvCxnSpPr>
        <p:spPr>
          <a:xfrm rot="5400000" flipH="1">
            <a:off x="3779043" y="3933031"/>
            <a:ext cx="1296987" cy="431800"/>
          </a:xfrm>
          <a:prstGeom prst="straightConnector1">
            <a:avLst/>
          </a:prstGeom>
          <a:noFill/>
          <a:ln w="9525" cap="flat" cmpd="sng">
            <a:solidFill>
              <a:srgbClr val="00CC98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cxnSp>
        <p:nvCxnSpPr>
          <p:cNvPr id="441" name="Google Shape;441;p50"/>
          <p:cNvCxnSpPr/>
          <p:nvPr/>
        </p:nvCxnSpPr>
        <p:spPr>
          <a:xfrm rot="10800000">
            <a:off x="2987675" y="4292600"/>
            <a:ext cx="1584325" cy="601662"/>
          </a:xfrm>
          <a:prstGeom prst="straightConnector1">
            <a:avLst/>
          </a:prstGeom>
          <a:noFill/>
          <a:ln w="9525" cap="flat" cmpd="sng">
            <a:solidFill>
              <a:srgbClr val="00CC98"/>
            </a:solidFill>
            <a:prstDash val="solid"/>
            <a:miter lim="800000"/>
            <a:headEnd type="none" w="med" len="med"/>
            <a:tailEnd type="stealth" w="med" len="med"/>
          </a:ln>
        </p:spPr>
      </p:cxnSp>
      <p:cxnSp>
        <p:nvCxnSpPr>
          <p:cNvPr id="442" name="Google Shape;442;p50"/>
          <p:cNvCxnSpPr/>
          <p:nvPr/>
        </p:nvCxnSpPr>
        <p:spPr>
          <a:xfrm rot="5400000">
            <a:off x="4067175" y="3213100"/>
            <a:ext cx="144462" cy="144462"/>
          </a:xfrm>
          <a:prstGeom prst="straightConnector1">
            <a:avLst/>
          </a:prstGeom>
          <a:noFill/>
          <a:ln w="9525" cap="flat" cmpd="sng">
            <a:solidFill>
              <a:srgbClr val="00CC98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43" name="Google Shape;443;p50"/>
          <p:cNvCxnSpPr/>
          <p:nvPr/>
        </p:nvCxnSpPr>
        <p:spPr>
          <a:xfrm rot="5400000">
            <a:off x="4140200" y="3284537"/>
            <a:ext cx="144462" cy="144462"/>
          </a:xfrm>
          <a:prstGeom prst="straightConnector1">
            <a:avLst/>
          </a:prstGeom>
          <a:noFill/>
          <a:ln w="9525" cap="flat" cmpd="sng">
            <a:solidFill>
              <a:srgbClr val="00CC98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44" name="Google Shape;444;p50"/>
          <p:cNvSpPr txBox="1"/>
          <p:nvPr/>
        </p:nvSpPr>
        <p:spPr>
          <a:xfrm>
            <a:off x="2771775" y="4076700"/>
            <a:ext cx="287337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lang="en-US" sz="16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/>
          </a:p>
        </p:txBody>
      </p:sp>
      <p:sp>
        <p:nvSpPr>
          <p:cNvPr id="445" name="Google Shape;445;p50"/>
          <p:cNvSpPr txBox="1"/>
          <p:nvPr/>
        </p:nvSpPr>
        <p:spPr>
          <a:xfrm>
            <a:off x="3851275" y="3182937"/>
            <a:ext cx="2159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lang="en-US" sz="16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−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/>
        </p:nvSpPr>
        <p:spPr>
          <a:xfrm>
            <a:off x="1936750" y="333375"/>
            <a:ext cx="5268912" cy="4619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¿Cómo manejan la energía las células?</a:t>
            </a:r>
            <a:endParaRPr/>
          </a:p>
        </p:txBody>
      </p:sp>
      <p:pic>
        <p:nvPicPr>
          <p:cNvPr id="136" name="Google Shape;136;p20" descr="File:Adenosintriphosphat protoniert.sv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7275" y="2083175"/>
            <a:ext cx="3886199" cy="19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395287" y="1412875"/>
            <a:ext cx="4572000" cy="144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ATP </a:t>
            </a:r>
            <a:r>
              <a:rPr lang="en-US" sz="1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Adenosín trifosfato)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endParaRPr sz="16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lang="en-US" sz="16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acopla reacciones exergónicas y endergónicas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endParaRPr sz="16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75" y="3702012"/>
            <a:ext cx="4419599" cy="2885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8887" y="-531812"/>
            <a:ext cx="6588125" cy="494188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250825" y="4271962"/>
            <a:ext cx="8713787" cy="2586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ATP + H2O === ADP + Pi (HPO</a:t>
            </a:r>
            <a:r>
              <a:rPr lang="en-US" sz="1800" b="0" i="0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1800" b="0" i="0" u="none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-2</a:t>
            </a:r>
            <a:r>
              <a:rPr lang="en-US"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+ energía libre ΔG -12kcal/mol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Esta reacción es altamente exergónica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equilibrio está muy desplazado hacia la derecha (en una célula hay 10 millones de veces más de ADP que ATP)</a:t>
            </a: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endParaRPr sz="1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ADP + H2O === AMP + Pi (HPO</a:t>
            </a:r>
            <a:r>
              <a:rPr lang="en-US" sz="1800" b="0" i="0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1800" b="0" i="0" u="none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-2</a:t>
            </a:r>
            <a:r>
              <a:rPr lang="en-US"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+ energía libre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525" y="571500"/>
            <a:ext cx="8193087" cy="61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250825" y="333375"/>
            <a:ext cx="2881312" cy="23082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Además de transferir energía por medio del ATP, tb se puede hacer a través de la transferencia de electrones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endParaRPr sz="1800" b="1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1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coenzima NAD es clave en las reacciones redox</a:t>
            </a:r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6948487" y="476250"/>
            <a:ext cx="1655762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Nicotinamida adenina dinucleótido</a:t>
            </a:r>
            <a:endParaRPr/>
          </a:p>
        </p:txBody>
      </p:sp>
      <p:sp>
        <p:nvSpPr>
          <p:cNvPr id="153" name="Google Shape;153;p22"/>
          <p:cNvSpPr txBox="1"/>
          <p:nvPr/>
        </p:nvSpPr>
        <p:spPr>
          <a:xfrm>
            <a:off x="5003800" y="5229225"/>
            <a:ext cx="38655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NADH+H</a:t>
            </a:r>
            <a:r>
              <a:rPr lang="en-US" sz="2000" b="0" i="0" u="none" baseline="30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O</a:t>
            </a:r>
            <a:r>
              <a:rPr lang="en-US" sz="2000" b="0" i="0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NAD+ + H</a:t>
            </a:r>
            <a:r>
              <a:rPr lang="en-US" sz="2000" b="0" i="0" u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endParaRPr sz="2000" b="0" i="0" u="none" baseline="30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ΔG -52,4 kcal/mol</a:t>
            </a:r>
            <a:endParaRPr/>
          </a:p>
        </p:txBody>
      </p:sp>
      <p:cxnSp>
        <p:nvCxnSpPr>
          <p:cNvPr id="154" name="Google Shape;154;p22"/>
          <p:cNvCxnSpPr/>
          <p:nvPr/>
        </p:nvCxnSpPr>
        <p:spPr>
          <a:xfrm>
            <a:off x="6858000" y="5445125"/>
            <a:ext cx="43338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625" y="1972825"/>
            <a:ext cx="6000750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629602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825" y="1313700"/>
            <a:ext cx="6191250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457200"/>
            <a:ext cx="7991475" cy="59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3_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793</Words>
  <Application>Microsoft Office PowerPoint</Application>
  <PresentationFormat>Presentación en pantalla (4:3)</PresentationFormat>
  <Paragraphs>182</Paragraphs>
  <Slides>34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34</vt:i4>
      </vt:variant>
    </vt:vector>
  </HeadingPairs>
  <TitlesOfParts>
    <vt:vector size="42" baseType="lpstr">
      <vt:lpstr>Arial</vt:lpstr>
      <vt:lpstr>Teko</vt:lpstr>
      <vt:lpstr>Calibri</vt:lpstr>
      <vt:lpstr>Verdana</vt:lpstr>
      <vt:lpstr>Times New Roman</vt:lpstr>
      <vt:lpstr>Diseño predeterminado</vt:lpstr>
      <vt:lpstr>13_Tema de Office</vt:lpstr>
      <vt:lpstr>2_Tema de Office</vt:lpstr>
      <vt:lpstr>Metabolismo II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Metabolismo II</dc:title>
  <cp:lastModifiedBy>Mariano Picchio</cp:lastModifiedBy>
  <cp:revision>1</cp:revision>
  <dcterms:modified xsi:type="dcterms:W3CDTF">2018-09-07T17:21:55Z</dcterms:modified>
</cp:coreProperties>
</file>